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75" r:id="rId5"/>
    <p:sldId id="276" r:id="rId6"/>
    <p:sldId id="277" r:id="rId7"/>
    <p:sldId id="279" r:id="rId8"/>
    <p:sldId id="278" r:id="rId9"/>
    <p:sldId id="280" r:id="rId10"/>
    <p:sldId id="281" r:id="rId11"/>
    <p:sldId id="283" r:id="rId12"/>
    <p:sldId id="284" r:id="rId13"/>
    <p:sldId id="282" r:id="rId14"/>
    <p:sldId id="288" r:id="rId15"/>
    <p:sldId id="287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07" r:id="rId33"/>
    <p:sldId id="318" r:id="rId34"/>
    <p:sldId id="319" r:id="rId35"/>
    <p:sldId id="301" r:id="rId36"/>
    <p:sldId id="320" r:id="rId37"/>
    <p:sldId id="321" r:id="rId38"/>
    <p:sldId id="323" r:id="rId39"/>
  </p:sldIdLst>
  <p:sldSz cx="18288000" cy="10287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Fira Sans" panose="020B0503050000020004" pitchFamily="34" charset="0"/>
      <p:regular r:id="rId44"/>
      <p:bold r:id="rId45"/>
      <p:italic r:id="rId46"/>
      <p:boldItalic r:id="rId47"/>
    </p:embeddedFont>
    <p:embeddedFont>
      <p:font typeface="Fira Sans Bold" panose="020B0803050000020004" charset="0"/>
      <p:regular r:id="rId48"/>
    </p:embeddedFont>
    <p:embeddedFont>
      <p:font typeface="Fira Sans Light" panose="020B0403050000020004" pitchFamily="34" charset="0"/>
      <p:regular r:id="rId49"/>
      <p:italic r:id="rId50"/>
    </p:embeddedFont>
    <p:embeddedFont>
      <p:font typeface="Fira Sans Medium" panose="020B0603050000020004" pitchFamily="34" charset="0"/>
      <p:regular r:id="rId51"/>
      <p: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41D"/>
    <a:srgbClr val="00A181"/>
    <a:srgbClr val="A4E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37" autoAdjust="0"/>
  </p:normalViewPr>
  <p:slideViewPr>
    <p:cSldViewPr>
      <p:cViewPr varScale="1">
        <p:scale>
          <a:sx n="58" d="100"/>
          <a:sy n="58" d="100"/>
        </p:scale>
        <p:origin x="921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7T21:23:2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0 692 24575,'16'15'0,"-1"2"0,-1-1 0,13 21 0,32 58 0,-38-59 0,328 624 0,-265-472 0,-61-133 0,-18-44 0,1-1 0,0 1 0,0-1 0,1 0 0,0-1 0,1 1 0,0-1 0,16 13 0,-8-10 0,0 0 0,1-1 0,0-1 0,29 13 0,26 9 0,-7-1 0,1-4 0,91 25 0,-49-16 0,-85-27 0,0 0 0,1-2 0,0 0 0,0-2 0,40 4 0,156-10 0,-76-1 0,-128 2 0,57 0 0,1-2 0,89-15 0,250-95-848,-336 88 775,-76 24 73,243-79-122,-5-20 1,-219 89 165,-1-1 0,0 0 1,-1-2-1,0 0 0,18-18 0,-28 23-3,0 0 0,0-1 1,-1-1-1,0 1 0,-1-1 0,0 0 0,-1 0 0,0-1 0,0 0 0,-1 0 0,4-18 0,-2-3 52,-2-1-1,1-49 0,-9-68 26,1 83-107,-3-447-11,5 505 0,1 1 0,-1 0 0,-1 0 0,0 0 0,0 0 0,0 0 0,-1 0 0,0 1 0,-7-13 0,-3-1 0,0 1 0,-19-20 0,1 4-77,-3 2-1,0 1 0,-2 2 0,-71-48 1,-175-81-312,-113-22 262,374 174 228,-1 1-1,1 1 1,-1 1-1,0 1 1,-1 0-1,1 2 0,-1 1 1,-23 1-1,19 2-100,-1-2 0,1 2 0,-1 1 0,1 1 0,-47 13 0,19 3 0,26-8 0,-1-2 0,0-1 0,-32 5 0,9-10 0,-100-3 0,-12 1 0,-321 17-1365,465-20-5461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customXml" Target="../ink/ink1.xml"/><Relationship Id="rId5" Type="http://schemas.openxmlformats.org/officeDocument/2006/relationships/image" Target="../media/image9.sv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windows-hardware/drivers/ddi/wdm/ns-wdm-_vpb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projectzero.blogspot.com/2016/02/the-definitive-guide-on-win32-to-nt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356" y="1181100"/>
            <a:ext cx="11798844" cy="7332713"/>
            <a:chOff x="-237792" y="-2740470"/>
            <a:chExt cx="13841265" cy="9776949"/>
          </a:xfrm>
        </p:grpSpPr>
        <p:sp>
          <p:nvSpPr>
            <p:cNvPr id="3" name="TextBox 3"/>
            <p:cNvSpPr txBox="1"/>
            <p:nvPr/>
          </p:nvSpPr>
          <p:spPr>
            <a:xfrm>
              <a:off x="-237792" y="-2740470"/>
              <a:ext cx="13603473" cy="9776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 dirty="0">
                  <a:solidFill>
                    <a:srgbClr val="000000"/>
                  </a:solidFill>
                  <a:latin typeface="Fira Sans Bold"/>
                </a:rPr>
                <a:t>These aren’t the objects you’re looking for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52400" y="5196806"/>
              <a:ext cx="13755873" cy="8051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dirty="0">
                  <a:solidFill>
                    <a:srgbClr val="000000"/>
                  </a:solidFill>
                  <a:latin typeface="Fira Sans Light"/>
                </a:rPr>
                <a:t>Chris Neill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36342" y="5954842"/>
            <a:ext cx="2271679" cy="1967285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95400" y="3196828"/>
            <a:ext cx="12850092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Doubly-linked, NULL terminated list of DEVICE_OBJECT structures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Linked through: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cs typeface="Calibri"/>
              </a:rPr>
              <a:t>DEVICE_OBJECT.AttachedDevice</a:t>
            </a:r>
            <a:endParaRPr lang="en-US" sz="40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cs typeface="Calibri"/>
              </a:rPr>
              <a:t>DEVICE_OBJECT.DeviceObjectExtension</a:t>
            </a:r>
            <a:r>
              <a:rPr lang="en-US" sz="4000" dirty="0">
                <a:cs typeface="Calibri"/>
              </a:rPr>
              <a:t>-&gt;</a:t>
            </a:r>
            <a:r>
              <a:rPr lang="en-US" sz="4000" dirty="0" err="1">
                <a:cs typeface="Calibri"/>
              </a:rPr>
              <a:t>AttachedTo</a:t>
            </a: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Integral to support of the Windows layered I/O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Typically contains one or more named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User-mode accesses through HANDLEs to FILE_OBJECTs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89049"/>
            <a:ext cx="127635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What is a “device stack”?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2518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9B54D888-B452-8C84-BAAC-6FF70BBBF8B9}"/>
              </a:ext>
            </a:extLst>
          </p:cNvPr>
          <p:cNvGrpSpPr/>
          <p:nvPr/>
        </p:nvGrpSpPr>
        <p:grpSpPr>
          <a:xfrm>
            <a:off x="2743200" y="-956153"/>
            <a:ext cx="17033689" cy="10920769"/>
            <a:chOff x="2743200" y="-956153"/>
            <a:chExt cx="17033689" cy="10920769"/>
          </a:xfrm>
        </p:grpSpPr>
        <p:pic>
          <p:nvPicPr>
            <p:cNvPr id="31" name="Content Placeholder 12">
              <a:extLst>
                <a:ext uri="{FF2B5EF4-FFF2-40B4-BE49-F238E27FC236}">
                  <a16:creationId xmlns:a16="http://schemas.microsoft.com/office/drawing/2014/main" id="{BAE59687-BC74-2AFF-F39D-65015BAC3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200" y="568648"/>
              <a:ext cx="10150384" cy="939596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C68E784-B8E0-D2A7-DD4F-10A874D7B178}"/>
                </a:ext>
              </a:extLst>
            </p:cNvPr>
            <p:cNvSpPr/>
            <p:nvPr/>
          </p:nvSpPr>
          <p:spPr>
            <a:xfrm>
              <a:off x="9601200" y="2820301"/>
              <a:ext cx="1066800" cy="1180199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6799111" y="2687862"/>
              <a:ext cx="2977778" cy="2578770"/>
              <a:chOff x="0" y="0"/>
              <a:chExt cx="3619627" cy="313461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3660090" y="-135282"/>
              <a:ext cx="4201515" cy="3638531"/>
              <a:chOff x="0" y="0"/>
              <a:chExt cx="3619627" cy="313461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A1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3243939" y="-956153"/>
              <a:ext cx="2481390" cy="2148895"/>
              <a:chOff x="0" y="0"/>
              <a:chExt cx="3619627" cy="313461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A4E473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0571887-E58F-9D5C-A1A8-DF427847CE2E}"/>
                </a:ext>
              </a:extLst>
            </p:cNvPr>
            <p:cNvSpPr/>
            <p:nvPr/>
          </p:nvSpPr>
          <p:spPr>
            <a:xfrm>
              <a:off x="9430733" y="3789974"/>
              <a:ext cx="1066800" cy="609600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1518F3D-1B9E-9681-33B8-223AA4784321}"/>
                </a:ext>
              </a:extLst>
            </p:cNvPr>
            <p:cNvSpPr/>
            <p:nvPr/>
          </p:nvSpPr>
          <p:spPr>
            <a:xfrm>
              <a:off x="9650953" y="5834315"/>
              <a:ext cx="1066800" cy="1559036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Arrow Up outline">
              <a:extLst>
                <a:ext uri="{FF2B5EF4-FFF2-40B4-BE49-F238E27FC236}">
                  <a16:creationId xmlns:a16="http://schemas.microsoft.com/office/drawing/2014/main" id="{1A35F59A-2160-294C-65CD-9B9838A29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9026791" y="6477380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Arrow Up outline">
              <a:extLst>
                <a:ext uri="{FF2B5EF4-FFF2-40B4-BE49-F238E27FC236}">
                  <a16:creationId xmlns:a16="http://schemas.microsoft.com/office/drawing/2014/main" id="{E0E9B46F-7A5F-4B4F-5F8F-2CF978674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9046742" y="3479467"/>
              <a:ext cx="914400" cy="9144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4BD1056-F23E-C74B-6DAA-DAEB7786D486}"/>
                </a:ext>
              </a:extLst>
            </p:cNvPr>
            <p:cNvSpPr/>
            <p:nvPr/>
          </p:nvSpPr>
          <p:spPr>
            <a:xfrm>
              <a:off x="4648200" y="3619500"/>
              <a:ext cx="1769806" cy="3505200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BCA7267-5CBD-2BF6-0722-275CA9506F41}"/>
                </a:ext>
              </a:extLst>
            </p:cNvPr>
            <p:cNvSpPr/>
            <p:nvPr/>
          </p:nvSpPr>
          <p:spPr>
            <a:xfrm>
              <a:off x="4414151" y="6590973"/>
              <a:ext cx="1769806" cy="2470584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5CE3EC1-25C8-AE67-4B2C-541B388FC508}"/>
                </a:ext>
              </a:extLst>
            </p:cNvPr>
            <p:cNvSpPr/>
            <p:nvPr/>
          </p:nvSpPr>
          <p:spPr>
            <a:xfrm>
              <a:off x="6443406" y="4394652"/>
              <a:ext cx="3182147" cy="2093549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1FBA0E-E2E2-6CF8-355E-1CEA1893DA02}"/>
                </a:ext>
              </a:extLst>
            </p:cNvPr>
            <p:cNvSpPr/>
            <p:nvPr/>
          </p:nvSpPr>
          <p:spPr>
            <a:xfrm>
              <a:off x="4111809" y="815582"/>
              <a:ext cx="2298300" cy="3505200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53CFB6A-9F9E-0C6B-598F-693FD40FCB49}"/>
                </a:ext>
              </a:extLst>
            </p:cNvPr>
            <p:cNvSpPr/>
            <p:nvPr/>
          </p:nvSpPr>
          <p:spPr>
            <a:xfrm>
              <a:off x="5299054" y="1122975"/>
              <a:ext cx="1769806" cy="310112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20B9F9-D181-2F29-5297-AED7794C2990}"/>
                </a:ext>
              </a:extLst>
            </p:cNvPr>
            <p:cNvSpPr/>
            <p:nvPr/>
          </p:nvSpPr>
          <p:spPr>
            <a:xfrm>
              <a:off x="6443406" y="1409700"/>
              <a:ext cx="3182148" cy="2093549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C5DC2E5-70DC-2697-4F6A-8659788BB5E0}"/>
                </a:ext>
              </a:extLst>
            </p:cNvPr>
            <p:cNvSpPr/>
            <p:nvPr/>
          </p:nvSpPr>
          <p:spPr>
            <a:xfrm>
              <a:off x="10184353" y="7124700"/>
              <a:ext cx="1321847" cy="2839916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7DC3E1-8152-8989-5B99-215A173A88D5}"/>
                </a:ext>
              </a:extLst>
            </p:cNvPr>
            <p:cNvSpPr/>
            <p:nvPr/>
          </p:nvSpPr>
          <p:spPr>
            <a:xfrm>
              <a:off x="6172200" y="7391781"/>
              <a:ext cx="4038600" cy="2093549"/>
            </a:xfrm>
            <a:prstGeom prst="rect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Arrow Up outline">
              <a:extLst>
                <a:ext uri="{FF2B5EF4-FFF2-40B4-BE49-F238E27FC236}">
                  <a16:creationId xmlns:a16="http://schemas.microsoft.com/office/drawing/2014/main" id="{565E2A14-9D9A-CFEF-9E76-500BB7E48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27119" y="6488201"/>
              <a:ext cx="914400" cy="914400"/>
            </a:xfrm>
            <a:prstGeom prst="rect">
              <a:avLst/>
            </a:prstGeom>
          </p:spPr>
        </p:pic>
        <p:pic>
          <p:nvPicPr>
            <p:cNvPr id="63" name="Graphic 62" descr="Arrow Up outline">
              <a:extLst>
                <a:ext uri="{FF2B5EF4-FFF2-40B4-BE49-F238E27FC236}">
                  <a16:creationId xmlns:a16="http://schemas.microsoft.com/office/drawing/2014/main" id="{3D49D6BA-1A7C-194D-909E-940F8A58D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34538" y="3503250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Arrow Up outline">
              <a:extLst>
                <a:ext uri="{FF2B5EF4-FFF2-40B4-BE49-F238E27FC236}">
                  <a16:creationId xmlns:a16="http://schemas.microsoft.com/office/drawing/2014/main" id="{B7314988-2635-4B7C-A29C-D15DDCE71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4149581" y="2014115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Arrow Up outline">
              <a:extLst>
                <a:ext uri="{FF2B5EF4-FFF2-40B4-BE49-F238E27FC236}">
                  <a16:creationId xmlns:a16="http://schemas.microsoft.com/office/drawing/2014/main" id="{B272A234-DC21-6483-D3AF-72CFC7177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5235804" y="2021382"/>
              <a:ext cx="914400" cy="914400"/>
            </a:xfrm>
            <a:prstGeom prst="rect">
              <a:avLst/>
            </a:prstGeom>
          </p:spPr>
        </p:pic>
        <p:pic>
          <p:nvPicPr>
            <p:cNvPr id="68" name="Graphic 67" descr="Arrow Up outline">
              <a:extLst>
                <a:ext uri="{FF2B5EF4-FFF2-40B4-BE49-F238E27FC236}">
                  <a16:creationId xmlns:a16="http://schemas.microsoft.com/office/drawing/2014/main" id="{DF88E0BF-2905-67F4-13EA-550204409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10497533" y="871459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69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  <a:solidFill>
            <a:srgbClr val="A4E473">
              <a:alpha val="40000"/>
            </a:srgb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  <a:solidFill>
            <a:srgbClr val="00A181">
              <a:alpha val="57000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DFC8CBD0-E7B0-338C-AF29-0C8484FC8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28700"/>
            <a:ext cx="16660911" cy="765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7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07EA59D-71BA-0ADA-AA2F-03FA80EB0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41556"/>
            <a:ext cx="15777635" cy="777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0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9200" y="2957765"/>
            <a:ext cx="14554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Ensure driver object refers to a file on the file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Digital signature of file is 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Driver object section matches the file system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Function pointers refer to driver section or </a:t>
            </a:r>
            <a:r>
              <a:rPr lang="en-US" sz="4000" dirty="0" err="1">
                <a:cs typeface="Calibri"/>
              </a:rPr>
              <a:t>ntoskrnl</a:t>
            </a:r>
            <a:endParaRPr lang="en-US" sz="40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Enumerate devices backed by each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cs typeface="Calibri"/>
              </a:rPr>
              <a:t>GOAL: ensure loaded drives are “trustworthy”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89049"/>
            <a:ext cx="13754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Validating Driver Objects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773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9200" y="2957765"/>
            <a:ext cx="145542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Validate driver objects found in \Drivers namespace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Enumerate devices backed by each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Validate device objects found in object directory or driver object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Validate file handles in a process (maybe, not usually)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89049"/>
            <a:ext cx="13754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Common Object Validations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7349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9DCECE0B-4282-6757-CD8F-9F06EE1DE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841342"/>
            <a:ext cx="13557250" cy="90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9200" y="2957765"/>
            <a:ext cx="145542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Walk device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Validate each device object references a valid driver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cs typeface="Calibri"/>
              </a:rPr>
              <a:t>GOAL: ensure all devices are backed by a “trustworthy”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89049"/>
            <a:ext cx="13754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Validating Device Objects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236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188AA08C-5415-19FC-7D0B-2B9809A3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68271"/>
            <a:ext cx="16577733" cy="75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56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03300" y="2681287"/>
            <a:ext cx="14554200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Use handle to locate device stack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cs typeface="Calibri"/>
              </a:rPr>
              <a:t>nt!NtQuerySystemInformation</a:t>
            </a:r>
            <a:r>
              <a:rPr lang="en-US" sz="4000" dirty="0">
                <a:cs typeface="Calibri"/>
              </a:rPr>
              <a:t>(</a:t>
            </a:r>
            <a:r>
              <a:rPr lang="en-US" sz="4000" dirty="0" err="1">
                <a:cs typeface="Calibri"/>
              </a:rPr>
              <a:t>SystemHandleInformation</a:t>
            </a:r>
            <a:r>
              <a:rPr lang="en-US" sz="4000" dirty="0">
                <a:cs typeface="Calibri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cs typeface="Calibri"/>
              </a:rPr>
              <a:t>nt!NtQuerySystemInformation</a:t>
            </a:r>
            <a:r>
              <a:rPr lang="en-US" sz="4000" dirty="0">
                <a:cs typeface="Calibri"/>
              </a:rPr>
              <a:t>(</a:t>
            </a:r>
            <a:r>
              <a:rPr lang="en-US" sz="4000" dirty="0" err="1">
                <a:cs typeface="Calibri"/>
              </a:rPr>
              <a:t>SystemExtendedHandleInformation</a:t>
            </a:r>
            <a:r>
              <a:rPr lang="en-US" sz="4000" dirty="0">
                <a:cs typeface="Calibri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Run device object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Why?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/>
              <a:t>Broadens search to include device stacks not accessible </a:t>
            </a:r>
          </a:p>
          <a:p>
            <a:pPr lvl="1"/>
            <a:r>
              <a:rPr lang="en-US" sz="4000" dirty="0"/>
              <a:t>by a name</a:t>
            </a:r>
            <a:endParaRPr lang="en-US" sz="40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cs typeface="Calibri"/>
              </a:rPr>
              <a:t>GOAL: ensure I/O path integrity through “trusted” or </a:t>
            </a:r>
          </a:p>
          <a:p>
            <a:r>
              <a:rPr lang="en-US" sz="4000" b="1" dirty="0">
                <a:cs typeface="Calibri"/>
              </a:rPr>
              <a:t>“checkable” code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89049"/>
            <a:ext cx="13754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Validating File Handles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5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081194"/>
            <a:ext cx="44604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F4F4F4"/>
                </a:solidFill>
                <a:latin typeface="Fira Sans Medium"/>
              </a:rPr>
              <a:t>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39200" y="2295158"/>
            <a:ext cx="8458200" cy="470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Accessing I/O paths typically require a name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39200" y="3825118"/>
            <a:ext cx="8077200" cy="470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Name resolution determines I/O path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39200" y="5355078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Results receive too much trust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39200" y="6896100"/>
            <a:ext cx="6109328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4F4F4"/>
                </a:solidFill>
                <a:latin typeface="Fira Sans Light"/>
              </a:rPr>
              <a:t>Many opportunities for redirection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9200" y="2681287"/>
            <a:ext cx="14554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Assume the name refers to the intended object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Difficult to cross-check object type – sections all look similar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Devices can be validated against the expected driver object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But what is expected, and in what versions?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Assume a device stack always contains at least one named object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Usually true, otherwise the Object Manager </a:t>
            </a:r>
          </a:p>
          <a:p>
            <a:pPr lvl="1"/>
            <a:r>
              <a:rPr lang="en-US" sz="4000" dirty="0">
                <a:cs typeface="Calibri"/>
              </a:rPr>
              <a:t>can't find the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Not true for file system-mounted volumes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89049"/>
            <a:ext cx="13754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Validation Oversights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536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9200" y="2681287"/>
            <a:ext cx="14554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Names assigned to objects only when they're created</a:t>
            </a:r>
            <a:endParaRPr lang="en-US" sz="4000" dirty="0">
              <a:cs typeface="Calibri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No duplicate names allowed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Object destruction removes names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Object MUST be unlinked from the directory before destruction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Opening an object after it's destroyed would be bad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Names can be swapped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 err="1"/>
              <a:t>nt!NtSetSystemInformation</a:t>
            </a:r>
            <a:r>
              <a:rPr lang="en-US" sz="4000" dirty="0"/>
              <a:t>(</a:t>
            </a:r>
            <a:r>
              <a:rPr lang="en-US" sz="4000" dirty="0" err="1">
                <a:ea typeface="+mn-lt"/>
                <a:cs typeface="+mn-lt"/>
              </a:rPr>
              <a:t>SystemHotpatchInformation</a:t>
            </a:r>
            <a:r>
              <a:rPr lang="en-US" sz="4000" dirty="0">
                <a:ea typeface="+mn-lt"/>
                <a:cs typeface="+mn-lt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Or </a:t>
            </a:r>
            <a:r>
              <a:rPr lang="en-US" sz="4000" i="1" dirty="0">
                <a:cs typeface="Calibri"/>
              </a:rPr>
              <a:t>removed</a:t>
            </a:r>
            <a:r>
              <a:rPr lang="en-US" sz="4000" dirty="0">
                <a:cs typeface="Calibri"/>
              </a:rPr>
              <a:t> from the directory without </a:t>
            </a:r>
            <a:r>
              <a:rPr lang="en-US" sz="4000">
                <a:cs typeface="Calibri"/>
              </a:rPr>
              <a:t>object destruction</a:t>
            </a:r>
            <a:endParaRPr lang="en-US" sz="4000" dirty="0"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989049"/>
            <a:ext cx="14897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Object Directory Manipulation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87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9200" y="2681287"/>
            <a:ext cx="145542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/>
              <a:t>ObMakeTemporaryObject</a:t>
            </a:r>
            <a:r>
              <a:rPr lang="en-US" sz="4000" dirty="0"/>
              <a:t>() can remove names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Via </a:t>
            </a:r>
            <a:r>
              <a:rPr lang="en-US" sz="4000" dirty="0" err="1">
                <a:ea typeface="+mn-lt"/>
                <a:cs typeface="+mn-lt"/>
              </a:rPr>
              <a:t>ObpDeleteNameCheck</a:t>
            </a:r>
            <a:r>
              <a:rPr lang="en-US" sz="4000" dirty="0">
                <a:ea typeface="+mn-lt"/>
                <a:cs typeface="+mn-lt"/>
              </a:rPr>
              <a:t>()</a:t>
            </a:r>
            <a:endParaRPr lang="en-US" sz="4000" dirty="0">
              <a:cs typeface="Calibri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Exported, but not documented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Object must not have open handles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Properly locks the object database before removal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Will decrement the object reference count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Also clears the permanent object flag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cs typeface="Calibri"/>
              </a:rPr>
              <a:t>But most objects aren't permanent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Non-HANDLE references remain valid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89049"/>
            <a:ext cx="14897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Name Removal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741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  <a:solidFill>
            <a:srgbClr val="A4E473">
              <a:alpha val="40000"/>
            </a:srgb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  <a:solidFill>
            <a:srgbClr val="00A181">
              <a:alpha val="57000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9">
            <a:extLst>
              <a:ext uri="{FF2B5EF4-FFF2-40B4-BE49-F238E27FC236}">
                <a16:creationId xmlns:a16="http://schemas.microsoft.com/office/drawing/2014/main" id="{13B69052-488B-813E-14B3-8F052CBD49D7}"/>
              </a:ext>
            </a:extLst>
          </p:cNvPr>
          <p:cNvSpPr txBox="1"/>
          <p:nvPr/>
        </p:nvSpPr>
        <p:spPr>
          <a:xfrm>
            <a:off x="1028700" y="989049"/>
            <a:ext cx="14897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 err="1">
                <a:solidFill>
                  <a:srgbClr val="000000"/>
                </a:solidFill>
                <a:latin typeface="Fira Sans Medium"/>
              </a:rPr>
              <a:t>ObMakeTemporaryObject</a:t>
            </a:r>
            <a:endParaRPr lang="en-US" sz="8499" spc="-84" dirty="0">
              <a:solidFill>
                <a:srgbClr val="000000"/>
              </a:solidFill>
              <a:latin typeface="Fira Sans Medium"/>
            </a:endParaRPr>
          </a:p>
        </p:txBody>
      </p:sp>
      <p:pic>
        <p:nvPicPr>
          <p:cNvPr id="4" name="Content Placeholder 16">
            <a:extLst>
              <a:ext uri="{FF2B5EF4-FFF2-40B4-BE49-F238E27FC236}">
                <a16:creationId xmlns:a16="http://schemas.microsoft.com/office/drawing/2014/main" id="{52C6B346-DBAC-6C79-7FC4-8A9A41113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724742"/>
            <a:ext cx="16033711" cy="65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47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7531D1-8C15-58B5-83C3-DCA45AF91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79"/>
          <a:stretch/>
        </p:blipFill>
        <p:spPr>
          <a:xfrm>
            <a:off x="30" y="1923"/>
            <a:ext cx="1828797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6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2E9E42-8671-9DB3-0495-FE7AD0447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205"/>
          <a:stretch/>
        </p:blipFill>
        <p:spPr>
          <a:xfrm>
            <a:off x="30" y="1923"/>
            <a:ext cx="1828797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11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514600" y="5753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-2792828" y="103013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49040" y="1638300"/>
            <a:ext cx="14554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Example used \Device\</a:t>
            </a:r>
            <a:r>
              <a:rPr lang="en-US" sz="4000" dirty="0" err="1">
                <a:cs typeface="Calibri"/>
              </a:rPr>
              <a:t>PhysicalMemory</a:t>
            </a:r>
            <a:endParaRPr lang="en-US" sz="4000" dirty="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Common object used to verify system integrity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Anti-cheats use it to look for drivers that might be used to load cheat software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Some security tools use it as a memory cross-validation method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Memory forensics tools will capture contents for offline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The content is whatever I decide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As long as I get to the object first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4419600" y="8496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3985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781300"/>
            <a:ext cx="14554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Associating a file object with a device stack is not straightforward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Mounting a file system creates complex device stacks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Volume Parameter Block (VPB) ties volume stack to file system stack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Created for all disk/tape/</a:t>
            </a:r>
            <a:r>
              <a:rPr lang="en-US" sz="4000" dirty="0" err="1">
                <a:cs typeface="Calibri"/>
              </a:rPr>
              <a:t>cdrom</a:t>
            </a:r>
            <a:r>
              <a:rPr lang="en-US" sz="4000" dirty="0">
                <a:cs typeface="Calibri"/>
              </a:rPr>
              <a:t> devices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File system stack typically has no named devices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cs typeface="Calibr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989049"/>
            <a:ext cx="14897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Device Stack Identification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032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43BEE0-67DF-E2DC-E994-A9867A38A1FA}"/>
              </a:ext>
            </a:extLst>
          </p:cNvPr>
          <p:cNvGrpSpPr/>
          <p:nvPr/>
        </p:nvGrpSpPr>
        <p:grpSpPr>
          <a:xfrm>
            <a:off x="685593" y="1443725"/>
            <a:ext cx="16916813" cy="7062766"/>
            <a:chOff x="685593" y="1443725"/>
            <a:chExt cx="16916813" cy="7062766"/>
          </a:xfrm>
        </p:grpSpPr>
        <p:pic>
          <p:nvPicPr>
            <p:cNvPr id="7" name="Content Placeholder 12">
              <a:extLst>
                <a:ext uri="{FF2B5EF4-FFF2-40B4-BE49-F238E27FC236}">
                  <a16:creationId xmlns:a16="http://schemas.microsoft.com/office/drawing/2014/main" id="{8E239B9D-070D-5ADF-6E8B-BADF95A11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593" y="1443725"/>
              <a:ext cx="16916813" cy="706276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D85317-95BB-6868-AC7C-FC447E5B105E}"/>
                </a:ext>
              </a:extLst>
            </p:cNvPr>
            <p:cNvSpPr/>
            <p:nvPr/>
          </p:nvSpPr>
          <p:spPr>
            <a:xfrm>
              <a:off x="6019801" y="5676900"/>
              <a:ext cx="2590800" cy="1981200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912D5A-D54F-514B-CD44-F7CB52D65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593" y="1713557"/>
              <a:ext cx="5421519" cy="6603680"/>
            </a:xfrm>
            <a:prstGeom prst="rect">
              <a:avLst/>
            </a:prstGeom>
          </p:spPr>
        </p:pic>
        <p:pic>
          <p:nvPicPr>
            <p:cNvPr id="16" name="Graphic 15" descr="Arrow Up outline">
              <a:extLst>
                <a:ext uri="{FF2B5EF4-FFF2-40B4-BE49-F238E27FC236}">
                  <a16:creationId xmlns:a16="http://schemas.microsoft.com/office/drawing/2014/main" id="{64B2546B-DC89-C4B4-11DC-CBB07CA34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6013430" y="6210300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Arrow Up outline">
              <a:extLst>
                <a:ext uri="{FF2B5EF4-FFF2-40B4-BE49-F238E27FC236}">
                  <a16:creationId xmlns:a16="http://schemas.microsoft.com/office/drawing/2014/main" id="{0BFAB520-5B8D-4075-F530-E231FE038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6688083" y="6210300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Arrow Up outline">
              <a:extLst>
                <a:ext uri="{FF2B5EF4-FFF2-40B4-BE49-F238E27FC236}">
                  <a16:creationId xmlns:a16="http://schemas.microsoft.com/office/drawing/2014/main" id="{CED5B7D8-412A-B186-703F-2B8CA1317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7519522" y="6210300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Arrow Up outline">
              <a:extLst>
                <a:ext uri="{FF2B5EF4-FFF2-40B4-BE49-F238E27FC236}">
                  <a16:creationId xmlns:a16="http://schemas.microsoft.com/office/drawing/2014/main" id="{9505DF46-BAA4-B893-28BD-58EC69EF0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7696200" y="6576060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Arrow Up outline">
              <a:extLst>
                <a:ext uri="{FF2B5EF4-FFF2-40B4-BE49-F238E27FC236}">
                  <a16:creationId xmlns:a16="http://schemas.microsoft.com/office/drawing/2014/main" id="{D0E4F11F-224B-2CE6-0E66-B238EBEA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6934200" y="6576059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Arrow Up outline">
              <a:extLst>
                <a:ext uri="{FF2B5EF4-FFF2-40B4-BE49-F238E27FC236}">
                  <a16:creationId xmlns:a16="http://schemas.microsoft.com/office/drawing/2014/main" id="{2BA34330-79D4-0691-B76E-83A87B634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6096000" y="6576058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F4EB938-23AF-C6EB-0699-CEC97159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41450" y="1839278"/>
              <a:ext cx="4627126" cy="598741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8897B8-9A53-1B82-05A4-B638BFD1172E}"/>
                </a:ext>
              </a:extLst>
            </p:cNvPr>
            <p:cNvSpPr/>
            <p:nvPr/>
          </p:nvSpPr>
          <p:spPr>
            <a:xfrm>
              <a:off x="10820399" y="1713557"/>
              <a:ext cx="2203427" cy="4090023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62CD4C2-397A-A84D-911A-169A3F1D542F}"/>
                </a:ext>
              </a:extLst>
            </p:cNvPr>
            <p:cNvSpPr/>
            <p:nvPr/>
          </p:nvSpPr>
          <p:spPr>
            <a:xfrm>
              <a:off x="10820399" y="6316033"/>
              <a:ext cx="2121050" cy="1117280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3614E9-535B-A8C0-D2A0-F7F77F983D94}"/>
                </a:ext>
              </a:extLst>
            </p:cNvPr>
            <p:cNvSpPr/>
            <p:nvPr/>
          </p:nvSpPr>
          <p:spPr>
            <a:xfrm>
              <a:off x="8616972" y="6210300"/>
              <a:ext cx="2203427" cy="1447800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DAD0FD-5978-1E06-A120-83D44F379D85}"/>
                </a:ext>
              </a:extLst>
            </p:cNvPr>
            <p:cNvSpPr/>
            <p:nvPr/>
          </p:nvSpPr>
          <p:spPr>
            <a:xfrm>
              <a:off x="11297690" y="5350673"/>
              <a:ext cx="978935" cy="1117280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4323BA-8241-683C-0758-23B1A04E4CCB}"/>
                </a:ext>
              </a:extLst>
            </p:cNvPr>
            <p:cNvSpPr/>
            <p:nvPr/>
          </p:nvSpPr>
          <p:spPr>
            <a:xfrm>
              <a:off x="12888341" y="1679051"/>
              <a:ext cx="304800" cy="194734"/>
            </a:xfrm>
            <a:prstGeom prst="rect">
              <a:avLst/>
            </a:prstGeom>
            <a:solidFill>
              <a:srgbClr val="1814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74225F9-3A98-1817-17C4-1FFB8533A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65333" y="2265462"/>
              <a:ext cx="2433809" cy="1286663"/>
            </a:xfrm>
            <a:prstGeom prst="rect">
              <a:avLst/>
            </a:prstGeom>
          </p:spPr>
        </p:pic>
        <p:pic>
          <p:nvPicPr>
            <p:cNvPr id="33" name="Graphic 32" descr="Arrow Up outline">
              <a:extLst>
                <a:ext uri="{FF2B5EF4-FFF2-40B4-BE49-F238E27FC236}">
                  <a16:creationId xmlns:a16="http://schemas.microsoft.com/office/drawing/2014/main" id="{CAC0D2BB-5ABA-BAFF-CD33-64DD6EA6B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10784292" y="6036233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Arrow Up outline">
              <a:extLst>
                <a:ext uri="{FF2B5EF4-FFF2-40B4-BE49-F238E27FC236}">
                  <a16:creationId xmlns:a16="http://schemas.microsoft.com/office/drawing/2014/main" id="{99352775-7FDF-922F-0347-9DA014F73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11398307" y="6027426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Arrow Up outline">
              <a:extLst>
                <a:ext uri="{FF2B5EF4-FFF2-40B4-BE49-F238E27FC236}">
                  <a16:creationId xmlns:a16="http://schemas.microsoft.com/office/drawing/2014/main" id="{55294266-BE53-2D12-2AD8-A0FE19C71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12016634" y="6056713"/>
              <a:ext cx="914400" cy="9144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9BB9C4-80F9-21A3-D464-2A25EC0549E8}"/>
                  </a:ext>
                </a:extLst>
              </p14:cNvPr>
              <p14:cNvContentPartPr/>
              <p14:nvPr/>
            </p14:nvContentPartPr>
            <p14:xfrm>
              <a:off x="6697015" y="2494375"/>
              <a:ext cx="1200240" cy="793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9BB9C4-80F9-21A3-D464-2A25EC0549E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88015" y="2485735"/>
                <a:ext cx="1217880" cy="8114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C899D9D-C6F8-CC3E-F292-13C002D378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71929" y="6332936"/>
            <a:ext cx="2224947" cy="2431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047AE-3363-FED8-2AAA-CD807C72C7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56916" y="6301235"/>
            <a:ext cx="1704619" cy="3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3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Content Placeholder 38">
            <a:extLst>
              <a:ext uri="{FF2B5EF4-FFF2-40B4-BE49-F238E27FC236}">
                <a16:creationId xmlns:a16="http://schemas.microsoft.com/office/drawing/2014/main" id="{6A7F4D35-A2C3-DEB3-0951-AE0D5029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6" y="643466"/>
            <a:ext cx="16423520" cy="88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0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028700"/>
            <a:ext cx="14766361" cy="155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 dirty="0">
                <a:solidFill>
                  <a:schemeClr val="bg1"/>
                </a:solidFill>
                <a:latin typeface="Fira Sans Medium"/>
              </a:rPr>
              <a:t>Object Namespace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  <a:solidFill>
            <a:srgbClr val="A4E473">
              <a:alpha val="40000"/>
            </a:srgb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  <a:solidFill>
            <a:srgbClr val="00A181">
              <a:alpha val="57000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7" descr="Text&#10;&#10;Description automatically generated">
            <a:extLst>
              <a:ext uri="{FF2B5EF4-FFF2-40B4-BE49-F238E27FC236}">
                <a16:creationId xmlns:a16="http://schemas.microsoft.com/office/drawing/2014/main" id="{A42710ED-7156-DC14-997B-350FB7BD8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92781"/>
            <a:ext cx="17442988" cy="45392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  <a:solidFill>
            <a:srgbClr val="A4E473">
              <a:alpha val="40000"/>
            </a:srgb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  <a:solidFill>
            <a:srgbClr val="00A181">
              <a:alpha val="57000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AFE45FA0-A171-AC47-C570-9FA42DCB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7978"/>
            <a:ext cx="16679570" cy="609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21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781300"/>
            <a:ext cx="14554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Always checked for non-NULL by </a:t>
            </a:r>
            <a:r>
              <a:rPr lang="en-US" sz="4000" dirty="0" err="1"/>
              <a:t>nt!IopParseDevice</a:t>
            </a:r>
            <a:endParaRPr lang="en-US" sz="40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Device type doesn't matter! </a:t>
            </a:r>
            <a:endParaRPr lang="en-US" sz="4000" dirty="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Used to find device stack for I/O submission</a:t>
            </a:r>
            <a:endParaRPr lang="en-US" sz="4000" dirty="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Copied to FILE_OBJECT from DEVICE_OBJECT during open</a:t>
            </a:r>
            <a:endParaRPr lang="en-US" sz="4000" dirty="0">
              <a:cs typeface="Calibri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Accessed during all subsequent operations by I/O manager</a:t>
            </a:r>
            <a:endParaRPr lang="en-US" sz="4000" dirty="0">
              <a:cs typeface="Calibri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e.g. read/write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89049"/>
            <a:ext cx="14897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Volume Parameter Block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3030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34B60-5CBB-3603-E20C-9B35D71E2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30" y="1923"/>
            <a:ext cx="1828797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00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  <a:solidFill>
            <a:srgbClr val="A4E473">
              <a:alpha val="40000"/>
            </a:srgb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  <a:solidFill>
            <a:srgbClr val="00A181">
              <a:alpha val="57000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9">
            <a:extLst>
              <a:ext uri="{FF2B5EF4-FFF2-40B4-BE49-F238E27FC236}">
                <a16:creationId xmlns:a16="http://schemas.microsoft.com/office/drawing/2014/main" id="{13B69052-488B-813E-14B3-8F052CBD49D7}"/>
              </a:ext>
            </a:extLst>
          </p:cNvPr>
          <p:cNvSpPr txBox="1"/>
          <p:nvPr/>
        </p:nvSpPr>
        <p:spPr>
          <a:xfrm>
            <a:off x="1028700" y="989049"/>
            <a:ext cx="14897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 err="1">
                <a:solidFill>
                  <a:srgbClr val="000000"/>
                </a:solidFill>
                <a:latin typeface="Fira Sans Medium"/>
              </a:rPr>
              <a:t>IopParseDevice</a:t>
            </a:r>
            <a:endParaRPr lang="en-US" sz="8499" spc="-84" dirty="0">
              <a:solidFill>
                <a:srgbClr val="000000"/>
              </a:solidFill>
              <a:latin typeface="Fira Sans Medium"/>
            </a:endParaRPr>
          </a:p>
        </p:txBody>
      </p:sp>
      <p:pic>
        <p:nvPicPr>
          <p:cNvPr id="2" name="Content Placeholder 16">
            <a:extLst>
              <a:ext uri="{FF2B5EF4-FFF2-40B4-BE49-F238E27FC236}">
                <a16:creationId xmlns:a16="http://schemas.microsoft.com/office/drawing/2014/main" id="{95629FD5-C434-2C7C-62CE-0043EAF2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65" y="2493619"/>
            <a:ext cx="15068417" cy="680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09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70067" y="6134100"/>
            <a:ext cx="7388722" cy="63986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5316200" y="1233717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721769"/>
            <a:ext cx="14554200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VPB structure is fully documented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ea typeface="+mn-lt"/>
                <a:cs typeface="+mn-lt"/>
                <a:hlinkClick r:id="rId2"/>
              </a:rPr>
              <a:t>https://learn.microsoft.com/en-us/windows-hardware/drivers/ddi/wdm/ns-wdm-_vpb</a:t>
            </a:r>
            <a:endParaRPr lang="en-US" sz="4000" dirty="0">
              <a:cs typeface="Calibri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Required for 3rd party file system support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Allocate your own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Assign to the named device object you want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Just don't free the memory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Follow file system dismount process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Small memory leak, but the system will be stable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VPB infrequently traversed by security products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89049"/>
            <a:ext cx="148971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0000"/>
                </a:solidFill>
                <a:latin typeface="Fira Sans Medium"/>
              </a:rPr>
              <a:t>Device Stack Redirection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9677400" y="8877300"/>
            <a:ext cx="3801687" cy="3292279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293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04D8D9-E54B-88CE-5010-125A8BDF5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72" b="1"/>
          <a:stretch/>
        </p:blipFill>
        <p:spPr>
          <a:xfrm>
            <a:off x="30" y="1923"/>
            <a:ext cx="1828797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52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5095D982-08F1-7D85-32D5-E294B50F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04" y="3314700"/>
            <a:ext cx="17098191" cy="453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21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  <a:solidFill>
            <a:srgbClr val="A4E473">
              <a:alpha val="40000"/>
            </a:srgb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  <a:solidFill>
            <a:srgbClr val="00A181">
              <a:alpha val="57000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692D926-F6A4-9641-E8EC-2524D36D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167749"/>
            <a:ext cx="1713547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38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028700"/>
            <a:ext cx="14766361" cy="155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 dirty="0">
                <a:solidFill>
                  <a:srgbClr val="A4E473"/>
                </a:solidFill>
                <a:latin typeface="Fira Sans Medium"/>
              </a:rPr>
              <a:t>And we’re done!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1665" y="7004492"/>
            <a:ext cx="3034530" cy="2627917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53492" y="8956750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61AE591-1813-974F-0B54-1E474A090C28}"/>
              </a:ext>
            </a:extLst>
          </p:cNvPr>
          <p:cNvSpPr txBox="1"/>
          <p:nvPr/>
        </p:nvSpPr>
        <p:spPr>
          <a:xfrm flipH="1">
            <a:off x="4411380" y="4132717"/>
            <a:ext cx="800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Example code and slides at:</a:t>
            </a:r>
          </a:p>
          <a:p>
            <a:r>
              <a:rPr lang="en-US" sz="4000" dirty="0">
                <a:solidFill>
                  <a:schemeClr val="bg1"/>
                </a:solidFill>
              </a:rPr>
              <a:t>github.com/</a:t>
            </a:r>
            <a:r>
              <a:rPr lang="en-US" sz="4000" dirty="0" err="1">
                <a:solidFill>
                  <a:schemeClr val="bg1"/>
                </a:solidFill>
              </a:rPr>
              <a:t>chris-neill</a:t>
            </a:r>
            <a:r>
              <a:rPr lang="en-US" sz="4000" dirty="0">
                <a:solidFill>
                  <a:schemeClr val="bg1"/>
                </a:solidFill>
              </a:rPr>
              <a:t>/txcyber2023</a:t>
            </a:r>
          </a:p>
        </p:txBody>
      </p:sp>
    </p:spTree>
    <p:extLst>
      <p:ext uri="{BB962C8B-B14F-4D97-AF65-F5344CB8AC3E}">
        <p14:creationId xmlns:p14="http://schemas.microsoft.com/office/powerpoint/2010/main" val="222356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157011"/>
            <a:ext cx="6896100" cy="3885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/>
              </a:rPr>
              <a:t>Step 1:</a:t>
            </a:r>
          </a:p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A181"/>
                </a:solidFill>
                <a:latin typeface="Fira Sans Medium"/>
              </a:rPr>
              <a:t>Path</a:t>
            </a:r>
          </a:p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A181"/>
                </a:solidFill>
                <a:latin typeface="Fira Sans Medium"/>
              </a:rPr>
              <a:t>Normalization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3679374" y="5747880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86898" y="1094187"/>
            <a:ext cx="8272402" cy="1189865"/>
            <a:chOff x="0" y="-9525"/>
            <a:chExt cx="11029869" cy="158648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02986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Example: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72892"/>
              <a:ext cx="11029869" cy="504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Fira Sans Light"/>
                </a:rPr>
                <a:t>C:\foo\bar.bz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86898" y="3291370"/>
            <a:ext cx="8767702" cy="1654299"/>
            <a:chOff x="0" y="-9525"/>
            <a:chExt cx="11029869" cy="220573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1029869" cy="220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Normalized by </a:t>
              </a:r>
              <a:r>
                <a:rPr lang="en-US" sz="2400" dirty="0" err="1">
                  <a:latin typeface="Fira Sans" panose="020B0503050000020004" pitchFamily="34" charset="0"/>
                  <a:cs typeface="Calibri"/>
                </a:rPr>
                <a:t>ntdll!RtlDosPathNameToNtPathName_U</a:t>
              </a:r>
              <a:endParaRPr lang="en-US" sz="2400" dirty="0">
                <a:latin typeface="Fira Sans" panose="020B0503050000020004" pitchFamily="34" charset="0"/>
                <a:cs typeface="Calibri"/>
              </a:endParaRPr>
            </a:p>
            <a:p>
              <a:pPr>
                <a:lnSpc>
                  <a:spcPts val="4320"/>
                </a:lnSpc>
                <a:spcBef>
                  <a:spcPct val="0"/>
                </a:spcBef>
              </a:pPr>
              <a:endParaRPr lang="en-US" sz="3600" dirty="0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72892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\??\C:\foo\bar.baz</a:t>
              </a: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A56C3245-2307-434C-7989-2EA1BEF459FF}"/>
                </a:ext>
              </a:extLst>
            </p:cNvPr>
            <p:cNvSpPr txBox="1"/>
            <p:nvPr/>
          </p:nvSpPr>
          <p:spPr>
            <a:xfrm>
              <a:off x="0" y="1727491"/>
              <a:ext cx="11029869" cy="44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000000"/>
                  </a:solidFill>
                  <a:latin typeface="Fira Sans Light"/>
                </a:rPr>
                <a:t>Identifies name in absolute terms for the object manager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986898" y="5952987"/>
            <a:ext cx="827240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 Medium"/>
              </a:rPr>
              <a:t>Kernel opens expected to already be normalized</a:t>
            </a:r>
          </a:p>
        </p:txBody>
      </p:sp>
      <p:sp>
        <p:nvSpPr>
          <p:cNvPr id="21" name="AutoShape 21"/>
          <p:cNvSpPr/>
          <p:nvPr/>
        </p:nvSpPr>
        <p:spPr>
          <a:xfrm>
            <a:off x="8986898" y="2787711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8986898" y="5449328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17">
            <a:extLst>
              <a:ext uri="{FF2B5EF4-FFF2-40B4-BE49-F238E27FC236}">
                <a16:creationId xmlns:a16="http://schemas.microsoft.com/office/drawing/2014/main" id="{C6E217A1-84D7-6E10-9398-CB8DDAEB80ED}"/>
              </a:ext>
            </a:extLst>
          </p:cNvPr>
          <p:cNvGrpSpPr/>
          <p:nvPr/>
        </p:nvGrpSpPr>
        <p:grpSpPr>
          <a:xfrm>
            <a:off x="8986898" y="8063172"/>
            <a:ext cx="8272402" cy="1673587"/>
            <a:chOff x="0" y="-9525"/>
            <a:chExt cx="11029869" cy="2231449"/>
          </a:xfrm>
        </p:grpSpPr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84A2C57E-6812-6807-A968-EE032DA4185C}"/>
                </a:ext>
              </a:extLst>
            </p:cNvPr>
            <p:cNvSpPr txBox="1"/>
            <p:nvPr/>
          </p:nvSpPr>
          <p:spPr>
            <a:xfrm>
              <a:off x="0" y="-9525"/>
              <a:ext cx="1102986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Project Zero 2016 extensive write-up</a:t>
              </a: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91EF2A03-6232-5EB6-7542-794A8C5C9560}"/>
                </a:ext>
              </a:extLst>
            </p:cNvPr>
            <p:cNvSpPr txBox="1"/>
            <p:nvPr/>
          </p:nvSpPr>
          <p:spPr>
            <a:xfrm>
              <a:off x="0" y="1072892"/>
              <a:ext cx="11029869" cy="1149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1"/>
              <a:r>
                <a:rPr lang="en-US" sz="2800" dirty="0">
                  <a:ea typeface="+mn-lt"/>
                  <a:cs typeface="+mn-lt"/>
                  <a:hlinkClick r:id="rId2"/>
                </a:rPr>
                <a:t>https://googleprojectzero.blogspot.com/2016/02/the-definitive-guide-on-win32-to-nt.html</a:t>
              </a:r>
              <a:endParaRPr lang="en-US" sz="2800" dirty="0">
                <a:cs typeface="Calibri"/>
              </a:endParaRPr>
            </a:p>
          </p:txBody>
        </p:sp>
      </p:grpSp>
      <p:sp>
        <p:nvSpPr>
          <p:cNvPr id="26" name="AutoShape 22">
            <a:extLst>
              <a:ext uri="{FF2B5EF4-FFF2-40B4-BE49-F238E27FC236}">
                <a16:creationId xmlns:a16="http://schemas.microsoft.com/office/drawing/2014/main" id="{073A1364-ED90-F933-7015-A9C148DB52AB}"/>
              </a:ext>
            </a:extLst>
          </p:cNvPr>
          <p:cNvSpPr/>
          <p:nvPr/>
        </p:nvSpPr>
        <p:spPr>
          <a:xfrm>
            <a:off x="8986898" y="7559512"/>
            <a:ext cx="827240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3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157011"/>
            <a:ext cx="6896100" cy="3885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/>
              </a:rPr>
              <a:t>Step 2:</a:t>
            </a:r>
          </a:p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A181"/>
                </a:solidFill>
                <a:latin typeface="Fira Sans Medium"/>
              </a:rPr>
              <a:t>Object Name Lookup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3679374" y="5747880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04301" y="592907"/>
            <a:ext cx="9062720" cy="1189865"/>
            <a:chOff x="0" y="-9525"/>
            <a:chExt cx="11029869" cy="158648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02986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Path: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72892"/>
              <a:ext cx="11029869" cy="504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Fira Sans Light"/>
                </a:rPr>
                <a:t>\??\C:\foo\bar.bz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04301" y="2739139"/>
            <a:ext cx="9640898" cy="6601089"/>
            <a:chOff x="-47225" y="-745833"/>
            <a:chExt cx="11070702" cy="8801449"/>
          </a:xfrm>
        </p:grpSpPr>
        <p:sp>
          <p:nvSpPr>
            <p:cNvPr id="15" name="TextBox 15"/>
            <p:cNvSpPr txBox="1"/>
            <p:nvPr/>
          </p:nvSpPr>
          <p:spPr>
            <a:xfrm>
              <a:off x="-47225" y="-745833"/>
              <a:ext cx="11029869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Passed to Object Manager</a:t>
              </a:r>
              <a:endParaRPr lang="en-US" sz="2400" dirty="0">
                <a:latin typeface="Fira Sans" panose="020B0503050000020004" pitchFamily="34" charset="0"/>
                <a:cs typeface="Calibri"/>
              </a:endParaRPr>
            </a:p>
            <a:p>
              <a:pPr>
                <a:lnSpc>
                  <a:spcPts val="4320"/>
                </a:lnSpc>
                <a:spcBef>
                  <a:spcPct val="0"/>
                </a:spcBef>
              </a:pPr>
              <a:endParaRPr lang="en-US" sz="3600" dirty="0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47225" y="598823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\?? Doesn’t exist as an object or symbolic link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4F54E7-D575-3BA8-4700-1F7C2B554388}"/>
                </a:ext>
              </a:extLst>
            </p:cNvPr>
            <p:cNvSpPr txBox="1"/>
            <p:nvPr/>
          </p:nvSpPr>
          <p:spPr>
            <a:xfrm>
              <a:off x="-6392" y="1766617"/>
              <a:ext cx="11029869" cy="964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\?? Starts name lookup in current session (\Sessions\&lt;Number&gt;\</a:t>
              </a:r>
              <a:r>
                <a:rPr lang="en-US" sz="2800" dirty="0" err="1">
                  <a:solidFill>
                    <a:srgbClr val="000000"/>
                  </a:solidFill>
                  <a:latin typeface="Fira Sans Light"/>
                </a:rPr>
                <a:t>DosDevices</a:t>
              </a: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6230C1-3926-7663-526F-6519A4B4565D}"/>
                </a:ext>
              </a:extLst>
            </p:cNvPr>
            <p:cNvSpPr txBox="1"/>
            <p:nvPr/>
          </p:nvSpPr>
          <p:spPr>
            <a:xfrm>
              <a:off x="-6392" y="3422914"/>
              <a:ext cx="11029869" cy="964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\GLOBAL?? Lookup if no matching name in session 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name space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2BA911-9829-954F-A43A-EAD76371A4EB}"/>
                </a:ext>
              </a:extLst>
            </p:cNvPr>
            <p:cNvSpPr txBox="1"/>
            <p:nvPr/>
          </p:nvSpPr>
          <p:spPr>
            <a:xfrm>
              <a:off x="-6394" y="6677592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Looks for object with matching name in the directory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5C3E44-A72C-1A83-0B39-A89051187FC0}"/>
                </a:ext>
              </a:extLst>
            </p:cNvPr>
            <p:cNvSpPr txBox="1"/>
            <p:nvPr/>
          </p:nvSpPr>
          <p:spPr>
            <a:xfrm>
              <a:off x="-6394" y="7569671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Resolves symbolic links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9109381" y="2324100"/>
            <a:ext cx="906272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84A2C57E-6812-6807-A968-EE032DA4185C}"/>
              </a:ext>
            </a:extLst>
          </p:cNvPr>
          <p:cNvSpPr txBox="1"/>
          <p:nvPr/>
        </p:nvSpPr>
        <p:spPr>
          <a:xfrm>
            <a:off x="9104301" y="7354483"/>
            <a:ext cx="906272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 Medium"/>
              </a:rPr>
              <a:t>Object Manager identifies directory object</a:t>
            </a:r>
          </a:p>
        </p:txBody>
      </p:sp>
      <p:sp>
        <p:nvSpPr>
          <p:cNvPr id="26" name="AutoShape 22">
            <a:extLst>
              <a:ext uri="{FF2B5EF4-FFF2-40B4-BE49-F238E27FC236}">
                <a16:creationId xmlns:a16="http://schemas.microsoft.com/office/drawing/2014/main" id="{073A1364-ED90-F933-7015-A9C148DB52AB}"/>
              </a:ext>
            </a:extLst>
          </p:cNvPr>
          <p:cNvSpPr/>
          <p:nvPr/>
        </p:nvSpPr>
        <p:spPr>
          <a:xfrm>
            <a:off x="9139860" y="7048500"/>
            <a:ext cx="906272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8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157011"/>
            <a:ext cx="6896100" cy="3885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/>
              </a:rPr>
              <a:t>Step 3:</a:t>
            </a:r>
          </a:p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A181"/>
                </a:solidFill>
                <a:latin typeface="Fira Sans Medium"/>
              </a:rPr>
              <a:t>Object Identified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3679374" y="5747880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153401" y="592907"/>
            <a:ext cx="9062720" cy="1189865"/>
            <a:chOff x="0" y="-9525"/>
            <a:chExt cx="11029869" cy="158648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02986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Path: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72892"/>
              <a:ext cx="11029869" cy="504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Fira Sans Light"/>
                </a:rPr>
                <a:t>\Device\HarddiskVolume1\foo\</a:t>
              </a:r>
              <a:r>
                <a:rPr lang="en-US" sz="3200" dirty="0" err="1">
                  <a:solidFill>
                    <a:srgbClr val="000000"/>
                  </a:solidFill>
                  <a:latin typeface="Fira Sans Light"/>
                </a:rPr>
                <a:t>bar.baz</a:t>
              </a:r>
              <a:endParaRPr lang="en-US" sz="3200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53401" y="2346201"/>
            <a:ext cx="9645978" cy="7004241"/>
            <a:chOff x="-47225" y="-514929"/>
            <a:chExt cx="11076535" cy="9338985"/>
          </a:xfrm>
        </p:grpSpPr>
        <p:sp>
          <p:nvSpPr>
            <p:cNvPr id="15" name="TextBox 15"/>
            <p:cNvSpPr txBox="1"/>
            <p:nvPr/>
          </p:nvSpPr>
          <p:spPr>
            <a:xfrm>
              <a:off x="-47225" y="-514929"/>
              <a:ext cx="11029869" cy="2205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If path identifies named object only </a:t>
              </a:r>
            </a:p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(ex: \Device\</a:t>
              </a:r>
              <a:r>
                <a:rPr lang="en-US" sz="3600" dirty="0" err="1">
                  <a:solidFill>
                    <a:srgbClr val="000000"/>
                  </a:solidFill>
                  <a:latin typeface="Fira Sans Medium"/>
                </a:rPr>
                <a:t>PhysicalMemory</a:t>
              </a: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)</a:t>
              </a:r>
              <a:endParaRPr lang="en-US" sz="2400" dirty="0">
                <a:latin typeface="Fira Sans" panose="020B0503050000020004" pitchFamily="34" charset="0"/>
                <a:cs typeface="Calibri"/>
              </a:endParaRPr>
            </a:p>
            <a:p>
              <a:pPr>
                <a:lnSpc>
                  <a:spcPts val="4320"/>
                </a:lnSpc>
                <a:spcBef>
                  <a:spcPct val="0"/>
                </a:spcBef>
              </a:pPr>
              <a:endParaRPr lang="en-US" sz="3600" dirty="0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4F54E7-D575-3BA8-4700-1F7C2B554388}"/>
                </a:ext>
              </a:extLst>
            </p:cNvPr>
            <p:cNvSpPr txBox="1"/>
            <p:nvPr/>
          </p:nvSpPr>
          <p:spPr>
            <a:xfrm>
              <a:off x="-560" y="1487602"/>
              <a:ext cx="11029870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Skip to Step 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2BA911-9829-954F-A43A-EAD76371A4EB}"/>
                </a:ext>
              </a:extLst>
            </p:cNvPr>
            <p:cNvSpPr txBox="1"/>
            <p:nvPr/>
          </p:nvSpPr>
          <p:spPr>
            <a:xfrm>
              <a:off x="-560" y="4511757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Set at object type creation time via </a:t>
              </a:r>
              <a:r>
                <a:rPr lang="en-US" sz="2800" dirty="0" err="1">
                  <a:solidFill>
                    <a:srgbClr val="000000"/>
                  </a:solidFill>
                  <a:latin typeface="Fira Sans Light"/>
                </a:rPr>
                <a:t>nt!ObCreateObjectType</a:t>
              </a:r>
              <a:endParaRPr lang="en-US" sz="2800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5C3E44-A72C-1A83-0B39-A89051187FC0}"/>
                </a:ext>
              </a:extLst>
            </p:cNvPr>
            <p:cNvSpPr txBox="1"/>
            <p:nvPr/>
          </p:nvSpPr>
          <p:spPr>
            <a:xfrm>
              <a:off x="-560" y="5348656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For devices, </a:t>
              </a:r>
              <a:r>
                <a:rPr lang="en-US" sz="2800" dirty="0" err="1">
                  <a:solidFill>
                    <a:srgbClr val="000000"/>
                  </a:solidFill>
                  <a:latin typeface="Fira Sans Light"/>
                </a:rPr>
                <a:t>nt!lopParseDevice</a:t>
              </a:r>
              <a:endParaRPr lang="en-US" sz="2800" dirty="0">
                <a:solidFill>
                  <a:srgbClr val="000000"/>
                </a:solidFill>
                <a:latin typeface="Fira Sans Ligh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07628E-56F8-36CF-40F4-E2ADF8C37229}"/>
                </a:ext>
              </a:extLst>
            </p:cNvPr>
            <p:cNvSpPr txBox="1"/>
            <p:nvPr/>
          </p:nvSpPr>
          <p:spPr>
            <a:xfrm>
              <a:off x="-560" y="6185554"/>
              <a:ext cx="11029869" cy="964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Name substring that does NOT identify object is passed along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98C7AF-BECD-D7BB-5195-5EFFA5166C97}"/>
                </a:ext>
              </a:extLst>
            </p:cNvPr>
            <p:cNvSpPr txBox="1"/>
            <p:nvPr/>
          </p:nvSpPr>
          <p:spPr>
            <a:xfrm>
              <a:off x="-560" y="7501215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As is the object itself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95CEE5-C8C0-55F1-8026-9548723FE3F9}"/>
                </a:ext>
              </a:extLst>
            </p:cNvPr>
            <p:cNvSpPr txBox="1"/>
            <p:nvPr/>
          </p:nvSpPr>
          <p:spPr>
            <a:xfrm>
              <a:off x="-560" y="8338111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If reparse status received, repeat this step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8153401" y="2019300"/>
            <a:ext cx="906272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84A2C57E-6812-6807-A968-EE032DA4185C}"/>
              </a:ext>
            </a:extLst>
          </p:cNvPr>
          <p:cNvSpPr txBox="1"/>
          <p:nvPr/>
        </p:nvSpPr>
        <p:spPr>
          <a:xfrm>
            <a:off x="8183878" y="4712634"/>
            <a:ext cx="90627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 Medium"/>
              </a:rPr>
              <a:t>Otherwise object specific parse routine invoked</a:t>
            </a:r>
          </a:p>
        </p:txBody>
      </p:sp>
      <p:sp>
        <p:nvSpPr>
          <p:cNvPr id="26" name="AutoShape 22">
            <a:extLst>
              <a:ext uri="{FF2B5EF4-FFF2-40B4-BE49-F238E27FC236}">
                <a16:creationId xmlns:a16="http://schemas.microsoft.com/office/drawing/2014/main" id="{073A1364-ED90-F933-7015-A9C148DB52AB}"/>
              </a:ext>
            </a:extLst>
          </p:cNvPr>
          <p:cNvSpPr/>
          <p:nvPr/>
        </p:nvSpPr>
        <p:spPr>
          <a:xfrm>
            <a:off x="8153401" y="4457700"/>
            <a:ext cx="906272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4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157011"/>
            <a:ext cx="6896100" cy="3885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/>
              </a:rPr>
              <a:t>Step 4:</a:t>
            </a:r>
          </a:p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A181"/>
                </a:solidFill>
                <a:latin typeface="Fira Sans Medium"/>
              </a:rPr>
              <a:t>Object Access Parse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3679374" y="5747880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25280" y="2274934"/>
            <a:ext cx="9062720" cy="1189865"/>
            <a:chOff x="0" y="-9525"/>
            <a:chExt cx="11029869" cy="158648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029869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Path: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72892"/>
              <a:ext cx="11029869" cy="504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Fira Sans Light"/>
                </a:rPr>
                <a:t>\foo\</a:t>
              </a:r>
              <a:r>
                <a:rPr lang="en-US" sz="3200" dirty="0" err="1">
                  <a:solidFill>
                    <a:srgbClr val="000000"/>
                  </a:solidFill>
                  <a:latin typeface="Fira Sans Light"/>
                </a:rPr>
                <a:t>bar.baz</a:t>
              </a:r>
              <a:endParaRPr lang="en-US" sz="3200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3757000"/>
            <a:ext cx="10214939" cy="2408542"/>
            <a:chOff x="173363" y="611315"/>
            <a:chExt cx="11729877" cy="3211388"/>
          </a:xfrm>
        </p:grpSpPr>
        <p:sp>
          <p:nvSpPr>
            <p:cNvPr id="16" name="TextBox 16"/>
            <p:cNvSpPr txBox="1"/>
            <p:nvPr/>
          </p:nvSpPr>
          <p:spPr>
            <a:xfrm>
              <a:off x="173363" y="611315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Security access check for the object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4F54E7-D575-3BA8-4700-1F7C2B554388}"/>
                </a:ext>
              </a:extLst>
            </p:cNvPr>
            <p:cNvSpPr txBox="1"/>
            <p:nvPr/>
          </p:nvSpPr>
          <p:spPr>
            <a:xfrm>
              <a:off x="173363" y="1573389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For devices, identify device stack for open submission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6230C1-3926-7663-526F-6519A4B4565D}"/>
                </a:ext>
              </a:extLst>
            </p:cNvPr>
            <p:cNvSpPr txBox="1"/>
            <p:nvPr/>
          </p:nvSpPr>
          <p:spPr>
            <a:xfrm>
              <a:off x="873371" y="2535464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Submit open (FASTIO/IRP) to device stack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5C3E44-A72C-1A83-0B39-A89051187FC0}"/>
                </a:ext>
              </a:extLst>
            </p:cNvPr>
            <p:cNvSpPr txBox="1"/>
            <p:nvPr/>
          </p:nvSpPr>
          <p:spPr>
            <a:xfrm>
              <a:off x="861704" y="3336758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Receiving devices determine access allowed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006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62025"/>
            <a:ext cx="6629142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00"/>
              </a:lnSpc>
              <a:spcBef>
                <a:spcPct val="0"/>
              </a:spcBef>
            </a:pPr>
            <a:r>
              <a:rPr lang="en-US" sz="6000" spc="-60" dirty="0">
                <a:solidFill>
                  <a:srgbClr val="000000"/>
                </a:solidFill>
                <a:latin typeface="Fira Sans Medium"/>
              </a:rPr>
              <a:t>Call Stack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6D10A-0947-B170-EAE1-678271DA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121696"/>
            <a:ext cx="17154718" cy="622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5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157011"/>
            <a:ext cx="6896100" cy="3885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/>
              </a:rPr>
              <a:t>Step 5:</a:t>
            </a:r>
          </a:p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 dirty="0">
                <a:solidFill>
                  <a:srgbClr val="00A181"/>
                </a:solidFill>
                <a:latin typeface="Fira Sans Medium"/>
              </a:rPr>
              <a:t>Handle Creation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3679374" y="5747880"/>
            <a:ext cx="1798578" cy="15575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63000" y="1069909"/>
            <a:ext cx="9088120" cy="2134228"/>
            <a:chOff x="-30913" y="-9525"/>
            <a:chExt cx="11060782" cy="284563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"/>
              <a:ext cx="11029869" cy="1470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Object Manager creates handle table entry for object: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30913" y="1853279"/>
              <a:ext cx="11029869" cy="982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Fira Sans Light"/>
                </a:rPr>
                <a:t>Entry contains object and access rights information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88400" y="3691843"/>
            <a:ext cx="9640899" cy="5566457"/>
            <a:chOff x="-64725" y="-745833"/>
            <a:chExt cx="11070703" cy="7421939"/>
          </a:xfrm>
        </p:grpSpPr>
        <p:sp>
          <p:nvSpPr>
            <p:cNvPr id="15" name="TextBox 15"/>
            <p:cNvSpPr txBox="1"/>
            <p:nvPr/>
          </p:nvSpPr>
          <p:spPr>
            <a:xfrm>
              <a:off x="-47225" y="-745833"/>
              <a:ext cx="11029869" cy="2205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Fira Sans Medium"/>
                </a:rPr>
                <a:t>Insert handle table entry into appropriate handle table</a:t>
              </a:r>
              <a:endParaRPr lang="en-US" sz="2400" dirty="0">
                <a:latin typeface="Fira Sans" panose="020B0503050000020004" pitchFamily="34" charset="0"/>
                <a:cs typeface="Calibri"/>
              </a:endParaRPr>
            </a:p>
            <a:p>
              <a:pPr>
                <a:lnSpc>
                  <a:spcPts val="4320"/>
                </a:lnSpc>
                <a:spcBef>
                  <a:spcPct val="0"/>
                </a:spcBef>
              </a:pPr>
              <a:endParaRPr lang="en-US" sz="3600" dirty="0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64725" y="951010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Generally, the handle table for the current process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4F54E7-D575-3BA8-4700-1F7C2B554388}"/>
                </a:ext>
              </a:extLst>
            </p:cNvPr>
            <p:cNvSpPr txBox="1"/>
            <p:nvPr/>
          </p:nvSpPr>
          <p:spPr>
            <a:xfrm>
              <a:off x="-64725" y="1947581"/>
              <a:ext cx="11029869" cy="964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Kernel handles inserted into the System process handle table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6230C1-3926-7663-526F-6519A4B4565D}"/>
                </a:ext>
              </a:extLst>
            </p:cNvPr>
            <p:cNvSpPr txBox="1"/>
            <p:nvPr/>
          </p:nvSpPr>
          <p:spPr>
            <a:xfrm>
              <a:off x="-64725" y="3422914"/>
              <a:ext cx="11029869" cy="964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- Global system handle table contains entries for process/thread objects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2BA911-9829-954F-A43A-EAD76371A4EB}"/>
                </a:ext>
              </a:extLst>
            </p:cNvPr>
            <p:cNvSpPr txBox="1"/>
            <p:nvPr/>
          </p:nvSpPr>
          <p:spPr>
            <a:xfrm>
              <a:off x="-23891" y="6190161"/>
              <a:ext cx="11029869" cy="485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Fira Sans Light"/>
                </a:rPr>
                <a:t>Created through </a:t>
              </a:r>
              <a:r>
                <a:rPr lang="en-US" sz="2800" dirty="0" err="1">
                  <a:solidFill>
                    <a:srgbClr val="000000"/>
                  </a:solidFill>
                  <a:latin typeface="Fira Sans Light"/>
                </a:rPr>
                <a:t>nt!ExCreateHandle</a:t>
              </a:r>
              <a:endParaRPr lang="en-US" sz="2800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8803640" y="3387043"/>
            <a:ext cx="906272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84A2C57E-6812-6807-A968-EE032DA4185C}"/>
              </a:ext>
            </a:extLst>
          </p:cNvPr>
          <p:cNvSpPr txBox="1"/>
          <p:nvPr/>
        </p:nvSpPr>
        <p:spPr>
          <a:xfrm>
            <a:off x="8818880" y="8036426"/>
            <a:ext cx="906272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Fira Sans Medium"/>
              </a:rPr>
              <a:t>Handle returned to requestor</a:t>
            </a:r>
          </a:p>
        </p:txBody>
      </p:sp>
      <p:sp>
        <p:nvSpPr>
          <p:cNvPr id="26" name="AutoShape 22">
            <a:extLst>
              <a:ext uri="{FF2B5EF4-FFF2-40B4-BE49-F238E27FC236}">
                <a16:creationId xmlns:a16="http://schemas.microsoft.com/office/drawing/2014/main" id="{073A1364-ED90-F933-7015-A9C148DB52AB}"/>
              </a:ext>
            </a:extLst>
          </p:cNvPr>
          <p:cNvSpPr/>
          <p:nvPr/>
        </p:nvSpPr>
        <p:spPr>
          <a:xfrm>
            <a:off x="8854439" y="7730443"/>
            <a:ext cx="906272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4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6757</TotalTime>
  <Words>1041</Words>
  <Application>Microsoft Office PowerPoint</Application>
  <PresentationFormat>Custom</PresentationFormat>
  <Paragraphs>160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Fira Sans Bold</vt:lpstr>
      <vt:lpstr>Fira Sans Medium</vt:lpstr>
      <vt:lpstr>Fira Sans Light</vt:lpstr>
      <vt:lpstr>Arial</vt:lpstr>
      <vt:lpstr>Calibri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IO Redirection.pptx</dc:title>
  <dc:creator>Debbi Varela</dc:creator>
  <cp:lastModifiedBy>Chris Neill</cp:lastModifiedBy>
  <cp:revision>17</cp:revision>
  <dcterms:created xsi:type="dcterms:W3CDTF">2006-08-16T00:00:00Z</dcterms:created>
  <dcterms:modified xsi:type="dcterms:W3CDTF">2023-09-27T21:36:34Z</dcterms:modified>
  <dc:identifier>DAFreGB25Ao</dc:identifier>
</cp:coreProperties>
</file>